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8" r:id="rId5"/>
    <p:sldId id="260" r:id="rId6"/>
    <p:sldId id="259" r:id="rId7"/>
  </p:sldIdLst>
  <p:sldSz cx="6858000" cy="9906000" type="A4"/>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EC05AD-39D7-229D-D3D7-CF9F07EE7049}" v="86" dt="2023-03-08T09:26:52.600"/>
    <p1510:client id="{342EA22D-99FD-2A60-140A-FE227062A39E}" v="107" dt="2023-03-17T08:00:57.125"/>
    <p1510:client id="{38726EA9-4059-2CF7-4C6E-8ACB6F79DF2B}" v="5" dt="2023-05-05T09:41:26.600"/>
    <p1510:client id="{414505D7-F3CE-83F7-FB7E-8589075C0EC0}" v="159" dt="2023-04-19T13:19:15.207"/>
    <p1510:client id="{5E638548-AF9C-CECC-4F1C-D74091F16984}" v="260" dt="2023-05-05T09:20:53.218"/>
    <p1510:client id="{6F7AD820-D66F-47D8-AA40-D8B9CC7082A4}" v="1" dt="2020-09-18T13:07:28.223"/>
    <p1510:client id="{842E8169-2312-C036-712A-DEE224670A5A}" v="4" dt="2023-03-10T09:21:10.195"/>
    <p1510:client id="{C24FA99F-E6FA-9106-7EE2-73621FD6C985}" v="16" dt="2023-06-22T11:10:41.026"/>
    <p1510:client id="{D75D7605-AA71-F5FF-F08A-BC2FC31E9786}" v="2" dt="2023-06-23T09:24:30.260"/>
    <p1510:client id="{EB3240CE-CF94-58D4-25C2-803170B651A8}" v="459" dt="2023-03-08T12:09:28.238"/>
    <p1510:client id="{EEAF6249-3B06-4816-5B73-EC1CD2D9FC19}" v="16" dt="2023-03-13T11:07:32.47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248FB594-5706-445E-81BA-39AC3BA819E3}" type="datetimeFigureOut">
              <a:rPr lang="en-GB" smtClean="0"/>
              <a:t>23/06/2023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DEFDB8-BBE7-417F-8B41-98C589E3870F}" type="slidenum">
              <a:rPr lang="en-GB" smtClean="0"/>
              <a:t>‹#›</a:t>
            </a:fld>
            <a:endParaRPr lang="en-GB"/>
          </a:p>
        </p:txBody>
      </p:sp>
    </p:spTree>
    <p:extLst>
      <p:ext uri="{BB962C8B-B14F-4D97-AF65-F5344CB8AC3E}">
        <p14:creationId xmlns:p14="http://schemas.microsoft.com/office/powerpoint/2010/main" val="25266943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8FB594-5706-445E-81BA-39AC3BA819E3}" type="datetimeFigureOut">
              <a:rPr lang="en-GB" smtClean="0"/>
              <a:t>23/06/2023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DEFDB8-BBE7-417F-8B41-98C589E3870F}" type="slidenum">
              <a:rPr lang="en-GB" smtClean="0"/>
              <a:t>‹#›</a:t>
            </a:fld>
            <a:endParaRPr lang="en-GB"/>
          </a:p>
        </p:txBody>
      </p:sp>
    </p:spTree>
    <p:extLst>
      <p:ext uri="{BB962C8B-B14F-4D97-AF65-F5344CB8AC3E}">
        <p14:creationId xmlns:p14="http://schemas.microsoft.com/office/powerpoint/2010/main" val="2297747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8FB594-5706-445E-81BA-39AC3BA819E3}" type="datetimeFigureOut">
              <a:rPr lang="en-GB" smtClean="0"/>
              <a:t>23/06/2023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DEFDB8-BBE7-417F-8B41-98C589E3870F}" type="slidenum">
              <a:rPr lang="en-GB" smtClean="0"/>
              <a:t>‹#›</a:t>
            </a:fld>
            <a:endParaRPr lang="en-GB"/>
          </a:p>
        </p:txBody>
      </p:sp>
    </p:spTree>
    <p:extLst>
      <p:ext uri="{BB962C8B-B14F-4D97-AF65-F5344CB8AC3E}">
        <p14:creationId xmlns:p14="http://schemas.microsoft.com/office/powerpoint/2010/main" val="3895833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8FB594-5706-445E-81BA-39AC3BA819E3}" type="datetimeFigureOut">
              <a:rPr lang="en-GB" smtClean="0"/>
              <a:t>23/06/2023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DEFDB8-BBE7-417F-8B41-98C589E3870F}" type="slidenum">
              <a:rPr lang="en-GB" smtClean="0"/>
              <a:t>‹#›</a:t>
            </a:fld>
            <a:endParaRPr lang="en-GB"/>
          </a:p>
        </p:txBody>
      </p:sp>
    </p:spTree>
    <p:extLst>
      <p:ext uri="{BB962C8B-B14F-4D97-AF65-F5344CB8AC3E}">
        <p14:creationId xmlns:p14="http://schemas.microsoft.com/office/powerpoint/2010/main" val="20925478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8FB594-5706-445E-81BA-39AC3BA819E3}" type="datetimeFigureOut">
              <a:rPr lang="en-GB" smtClean="0"/>
              <a:t>23/06/2023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DEFDB8-BBE7-417F-8B41-98C589E3870F}" type="slidenum">
              <a:rPr lang="en-GB" smtClean="0"/>
              <a:t>‹#›</a:t>
            </a:fld>
            <a:endParaRPr lang="en-GB"/>
          </a:p>
        </p:txBody>
      </p:sp>
    </p:spTree>
    <p:extLst>
      <p:ext uri="{BB962C8B-B14F-4D97-AF65-F5344CB8AC3E}">
        <p14:creationId xmlns:p14="http://schemas.microsoft.com/office/powerpoint/2010/main" val="2739006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8FB594-5706-445E-81BA-39AC3BA819E3}" type="datetimeFigureOut">
              <a:rPr lang="en-GB" smtClean="0"/>
              <a:t>23/06/2023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0DEFDB8-BBE7-417F-8B41-98C589E3870F}" type="slidenum">
              <a:rPr lang="en-GB" smtClean="0"/>
              <a:t>‹#›</a:t>
            </a:fld>
            <a:endParaRPr lang="en-GB"/>
          </a:p>
        </p:txBody>
      </p:sp>
    </p:spTree>
    <p:extLst>
      <p:ext uri="{BB962C8B-B14F-4D97-AF65-F5344CB8AC3E}">
        <p14:creationId xmlns:p14="http://schemas.microsoft.com/office/powerpoint/2010/main" val="3554638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48FB594-5706-445E-81BA-39AC3BA819E3}" type="datetimeFigureOut">
              <a:rPr lang="en-GB" smtClean="0"/>
              <a:t>23/06/2023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0DEFDB8-BBE7-417F-8B41-98C589E3870F}" type="slidenum">
              <a:rPr lang="en-GB" smtClean="0"/>
              <a:t>‹#›</a:t>
            </a:fld>
            <a:endParaRPr lang="en-GB"/>
          </a:p>
        </p:txBody>
      </p:sp>
    </p:spTree>
    <p:extLst>
      <p:ext uri="{BB962C8B-B14F-4D97-AF65-F5344CB8AC3E}">
        <p14:creationId xmlns:p14="http://schemas.microsoft.com/office/powerpoint/2010/main" val="2877455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48FB594-5706-445E-81BA-39AC3BA819E3}" type="datetimeFigureOut">
              <a:rPr lang="en-GB" smtClean="0"/>
              <a:t>23/06/2023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0DEFDB8-BBE7-417F-8B41-98C589E3870F}" type="slidenum">
              <a:rPr lang="en-GB" smtClean="0"/>
              <a:t>‹#›</a:t>
            </a:fld>
            <a:endParaRPr lang="en-GB"/>
          </a:p>
        </p:txBody>
      </p:sp>
    </p:spTree>
    <p:extLst>
      <p:ext uri="{BB962C8B-B14F-4D97-AF65-F5344CB8AC3E}">
        <p14:creationId xmlns:p14="http://schemas.microsoft.com/office/powerpoint/2010/main" val="3302152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8FB594-5706-445E-81BA-39AC3BA819E3}" type="datetimeFigureOut">
              <a:rPr lang="en-GB" smtClean="0"/>
              <a:t>23/06/2023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0DEFDB8-BBE7-417F-8B41-98C589E3870F}" type="slidenum">
              <a:rPr lang="en-GB" smtClean="0"/>
              <a:t>‹#›</a:t>
            </a:fld>
            <a:endParaRPr lang="en-GB"/>
          </a:p>
        </p:txBody>
      </p:sp>
    </p:spTree>
    <p:extLst>
      <p:ext uri="{BB962C8B-B14F-4D97-AF65-F5344CB8AC3E}">
        <p14:creationId xmlns:p14="http://schemas.microsoft.com/office/powerpoint/2010/main" val="1096625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48FB594-5706-445E-81BA-39AC3BA819E3}" type="datetimeFigureOut">
              <a:rPr lang="en-GB" smtClean="0"/>
              <a:t>23/06/2023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0DEFDB8-BBE7-417F-8B41-98C589E3870F}" type="slidenum">
              <a:rPr lang="en-GB" smtClean="0"/>
              <a:t>‹#›</a:t>
            </a:fld>
            <a:endParaRPr lang="en-GB"/>
          </a:p>
        </p:txBody>
      </p:sp>
    </p:spTree>
    <p:extLst>
      <p:ext uri="{BB962C8B-B14F-4D97-AF65-F5344CB8AC3E}">
        <p14:creationId xmlns:p14="http://schemas.microsoft.com/office/powerpoint/2010/main" val="687174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48FB594-5706-445E-81BA-39AC3BA819E3}" type="datetimeFigureOut">
              <a:rPr lang="en-GB" smtClean="0"/>
              <a:t>23/06/2023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0DEFDB8-BBE7-417F-8B41-98C589E3870F}" type="slidenum">
              <a:rPr lang="en-GB" smtClean="0"/>
              <a:t>‹#›</a:t>
            </a:fld>
            <a:endParaRPr lang="en-GB"/>
          </a:p>
        </p:txBody>
      </p:sp>
    </p:spTree>
    <p:extLst>
      <p:ext uri="{BB962C8B-B14F-4D97-AF65-F5344CB8AC3E}">
        <p14:creationId xmlns:p14="http://schemas.microsoft.com/office/powerpoint/2010/main" val="3935228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248FB594-5706-445E-81BA-39AC3BA819E3}" type="datetimeFigureOut">
              <a:rPr lang="en-GB" smtClean="0"/>
              <a:t>23/06/2023</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B0DEFDB8-BBE7-417F-8B41-98C589E3870F}" type="slidenum">
              <a:rPr lang="en-GB" smtClean="0"/>
              <a:t>‹#›</a:t>
            </a:fld>
            <a:endParaRPr lang="en-GB"/>
          </a:p>
        </p:txBody>
      </p:sp>
    </p:spTree>
    <p:extLst>
      <p:ext uri="{BB962C8B-B14F-4D97-AF65-F5344CB8AC3E}">
        <p14:creationId xmlns:p14="http://schemas.microsoft.com/office/powerpoint/2010/main" val="5726342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14350" y="43410"/>
            <a:ext cx="5915025" cy="1469060"/>
          </a:xfrm>
        </p:spPr>
        <p:txBody>
          <a:bodyPr>
            <a:normAutofit/>
          </a:bodyPr>
          <a:lstStyle/>
          <a:p>
            <a:pPr algn="r"/>
            <a:r>
              <a:rPr lang="en-GB" sz="3200" b="1">
                <a:effectLst>
                  <a:outerShdw blurRad="38100" dist="38100" dir="2700000" algn="tl">
                    <a:srgbClr val="000000">
                      <a:alpha val="43137"/>
                    </a:srgbClr>
                  </a:outerShdw>
                </a:effectLst>
                <a:cs typeface="Arial" panose="020B0604020202020204" pitchFamily="34" charset="0"/>
              </a:rPr>
              <a:t>Parent </a:t>
            </a:r>
            <a:br>
              <a:rPr lang="en-GB" sz="3200" b="1">
                <a:effectLst>
                  <a:outerShdw blurRad="38100" dist="38100" dir="2700000" algn="tl">
                    <a:srgbClr val="000000">
                      <a:alpha val="43137"/>
                    </a:srgbClr>
                  </a:outerShdw>
                </a:effectLst>
                <a:cs typeface="Arial" panose="020B0604020202020204" pitchFamily="34" charset="0"/>
              </a:rPr>
            </a:br>
            <a:r>
              <a:rPr lang="en-GB" sz="3200" b="1">
                <a:effectLst>
                  <a:outerShdw blurRad="38100" dist="38100" dir="2700000" algn="tl">
                    <a:srgbClr val="000000">
                      <a:alpha val="43137"/>
                    </a:srgbClr>
                  </a:outerShdw>
                </a:effectLst>
                <a:cs typeface="Arial" panose="020B0604020202020204" pitchFamily="34" charset="0"/>
              </a:rPr>
              <a:t>Information </a:t>
            </a:r>
            <a:br>
              <a:rPr lang="en-GB" sz="3200" b="1">
                <a:effectLst>
                  <a:outerShdw blurRad="38100" dist="38100" dir="2700000" algn="tl">
                    <a:srgbClr val="000000">
                      <a:alpha val="43137"/>
                    </a:srgbClr>
                  </a:outerShdw>
                </a:effectLst>
                <a:cs typeface="Arial" panose="020B0604020202020204" pitchFamily="34" charset="0"/>
              </a:rPr>
            </a:br>
            <a:r>
              <a:rPr lang="en-GB" sz="3200" b="1">
                <a:effectLst>
                  <a:outerShdw blurRad="38100" dist="38100" dir="2700000" algn="tl">
                    <a:srgbClr val="000000">
                      <a:alpha val="43137"/>
                    </a:srgbClr>
                  </a:outerShdw>
                </a:effectLst>
                <a:cs typeface="Arial" panose="020B0604020202020204" pitchFamily="34" charset="0"/>
              </a:rPr>
              <a:t>Leaflet </a:t>
            </a:r>
          </a:p>
        </p:txBody>
      </p:sp>
      <p:sp>
        <p:nvSpPr>
          <p:cNvPr id="6" name="Content Placeholder 5"/>
          <p:cNvSpPr>
            <a:spLocks noGrp="1"/>
          </p:cNvSpPr>
          <p:nvPr>
            <p:ph sz="half" idx="2"/>
          </p:nvPr>
        </p:nvSpPr>
        <p:spPr>
          <a:xfrm>
            <a:off x="273875" y="1958112"/>
            <a:ext cx="3197987" cy="7681188"/>
          </a:xfrm>
        </p:spPr>
        <p:txBody>
          <a:bodyPr vert="horz" lIns="91440" tIns="45720" rIns="91440" bIns="45720" rtlCol="0" anchor="t">
            <a:noAutofit/>
          </a:bodyPr>
          <a:lstStyle/>
          <a:p>
            <a:pPr>
              <a:buFont typeface="Wingdings" panose="05000000000000000000" pitchFamily="2" charset="2"/>
              <a:buChar char="v"/>
            </a:pPr>
            <a:r>
              <a:rPr lang="en-GB" sz="1400" b="1" i="1">
                <a:solidFill>
                  <a:schemeClr val="accent5"/>
                </a:solidFill>
              </a:rPr>
              <a:t>What is The CELT Hub?</a:t>
            </a:r>
          </a:p>
          <a:p>
            <a:pPr>
              <a:buFont typeface="Wingdings" panose="05000000000000000000" pitchFamily="2" charset="2"/>
              <a:buChar char="ü"/>
            </a:pPr>
            <a:r>
              <a:rPr lang="en-GB" sz="1400"/>
              <a:t>The CELT Hub is an online intervention provision committed to supporting the students to be successful and remain in mainstream education.  </a:t>
            </a:r>
          </a:p>
          <a:p>
            <a:pPr>
              <a:buFont typeface="Wingdings" panose="05000000000000000000" pitchFamily="2" charset="2"/>
              <a:buChar char="v"/>
            </a:pPr>
            <a:r>
              <a:rPr lang="en-GB" sz="1400" b="1" i="1">
                <a:solidFill>
                  <a:schemeClr val="accent5"/>
                </a:solidFill>
              </a:rPr>
              <a:t>What does </a:t>
            </a:r>
            <a:r>
              <a:rPr lang="en-GB" sz="1400" b="1" i="1">
                <a:solidFill>
                  <a:schemeClr val="accent5"/>
                </a:solidFill>
                <a:ea typeface="+mn-lt"/>
                <a:cs typeface="+mn-lt"/>
              </a:rPr>
              <a:t>The CELT Hub </a:t>
            </a:r>
            <a:r>
              <a:rPr lang="en-GB" sz="1400" b="1" i="1">
                <a:solidFill>
                  <a:schemeClr val="accent5"/>
                </a:solidFill>
              </a:rPr>
              <a:t>aim to do?</a:t>
            </a:r>
            <a:endParaRPr lang="en-GB" sz="1400" b="1" i="1">
              <a:solidFill>
                <a:schemeClr val="accent5"/>
              </a:solidFill>
              <a:cs typeface="Calibri"/>
            </a:endParaRPr>
          </a:p>
          <a:p>
            <a:pPr>
              <a:buFont typeface="Wingdings" panose="05000000000000000000" pitchFamily="2" charset="2"/>
              <a:buChar char="ü"/>
            </a:pPr>
            <a:r>
              <a:rPr lang="en-GB" sz="1400"/>
              <a:t>We will provide personalised online intervention to give the students the skills that they need to be successful in their education. This will ensure that every child has the best chance and opportunity to remain included in their education. </a:t>
            </a:r>
          </a:p>
          <a:p>
            <a:pPr>
              <a:buFont typeface="Wingdings" panose="05000000000000000000" pitchFamily="2" charset="2"/>
              <a:buChar char="v"/>
            </a:pPr>
            <a:r>
              <a:rPr lang="en-GB" sz="1400" b="1" i="1">
                <a:solidFill>
                  <a:schemeClr val="accent5"/>
                </a:solidFill>
              </a:rPr>
              <a:t>What happens after my child attends </a:t>
            </a:r>
            <a:r>
              <a:rPr lang="en-GB" sz="1400" b="1" i="1">
                <a:solidFill>
                  <a:schemeClr val="accent5"/>
                </a:solidFill>
                <a:ea typeface="+mn-lt"/>
                <a:cs typeface="+mn-lt"/>
              </a:rPr>
              <a:t>The CELT Hub</a:t>
            </a:r>
            <a:r>
              <a:rPr lang="en-GB" sz="1400" b="1" i="1">
                <a:solidFill>
                  <a:schemeClr val="accent5"/>
                </a:solidFill>
              </a:rPr>
              <a:t>? </a:t>
            </a:r>
            <a:endParaRPr lang="en-GB" sz="1400" b="1" i="1">
              <a:solidFill>
                <a:schemeClr val="accent5"/>
              </a:solidFill>
              <a:cs typeface="Calibri"/>
            </a:endParaRPr>
          </a:p>
          <a:p>
            <a:pPr>
              <a:buFont typeface="Wingdings" panose="05000000000000000000" pitchFamily="2" charset="2"/>
              <a:buChar char="v"/>
            </a:pPr>
            <a:r>
              <a:rPr lang="en-GB" sz="1400"/>
              <a:t>Your child may return to mainstream school or a transfer to another school/specialist provision could be explored.  </a:t>
            </a:r>
          </a:p>
          <a:p>
            <a:pPr>
              <a:buFont typeface="Wingdings" panose="05000000000000000000" pitchFamily="2" charset="2"/>
              <a:buChar char="v"/>
            </a:pPr>
            <a:r>
              <a:rPr lang="en-GB" sz="1400" b="1" i="1">
                <a:solidFill>
                  <a:schemeClr val="accent5"/>
                </a:solidFill>
              </a:rPr>
              <a:t>What will my child do at </a:t>
            </a:r>
            <a:r>
              <a:rPr lang="en-GB" sz="1400" b="1" i="1">
                <a:solidFill>
                  <a:schemeClr val="accent5"/>
                </a:solidFill>
                <a:ea typeface="+mn-lt"/>
                <a:cs typeface="+mn-lt"/>
              </a:rPr>
              <a:t>The CELT Hub</a:t>
            </a:r>
            <a:r>
              <a:rPr lang="en-GB" sz="1400" b="1" i="1">
                <a:solidFill>
                  <a:schemeClr val="accent5"/>
                </a:solidFill>
              </a:rPr>
              <a:t>? </a:t>
            </a:r>
            <a:endParaRPr lang="en-GB" sz="1400" b="1" i="1">
              <a:solidFill>
                <a:schemeClr val="accent5"/>
              </a:solidFill>
              <a:cs typeface="Calibri"/>
            </a:endParaRPr>
          </a:p>
          <a:p>
            <a:pPr>
              <a:buFont typeface="Wingdings" panose="05000000000000000000" pitchFamily="2" charset="2"/>
              <a:buChar char="ü"/>
            </a:pPr>
            <a:r>
              <a:rPr lang="en-GB" sz="1400"/>
              <a:t>We will offer online support with the curriculum, health and wellbeing, resilience and personal development; enabling students to gain the help and skills they require to be successful.</a:t>
            </a:r>
          </a:p>
          <a:p>
            <a:pPr>
              <a:buFont typeface="Wingdings" panose="05000000000000000000" pitchFamily="2" charset="2"/>
              <a:buChar char="ü"/>
            </a:pPr>
            <a:r>
              <a:rPr lang="en-GB" sz="1400"/>
              <a:t>Examples of activities might also include:</a:t>
            </a:r>
          </a:p>
          <a:p>
            <a:pPr lvl="1">
              <a:buFont typeface="Wingdings" panose="05000000000000000000" pitchFamily="2" charset="2"/>
              <a:buChar char="ü"/>
            </a:pPr>
            <a:r>
              <a:rPr lang="en-GB" sz="1100"/>
              <a:t>Forest school</a:t>
            </a:r>
          </a:p>
          <a:p>
            <a:pPr lvl="1">
              <a:buFont typeface="Wingdings" panose="05000000000000000000" pitchFamily="2" charset="2"/>
              <a:buChar char="ü"/>
            </a:pPr>
            <a:r>
              <a:rPr lang="en-GB" sz="1100"/>
              <a:t>Work experience</a:t>
            </a:r>
          </a:p>
          <a:p>
            <a:pPr lvl="1">
              <a:buFont typeface="Wingdings" panose="05000000000000000000" pitchFamily="2" charset="2"/>
              <a:buChar char="ü"/>
            </a:pPr>
            <a:r>
              <a:rPr lang="en-GB" sz="1100"/>
              <a:t>Emotional logic</a:t>
            </a:r>
          </a:p>
          <a:p>
            <a:pPr lvl="1">
              <a:buFont typeface="Wingdings" panose="05000000000000000000" pitchFamily="2" charset="2"/>
              <a:buChar char="ü"/>
            </a:pPr>
            <a:r>
              <a:rPr lang="en-GB" sz="1100"/>
              <a:t>Outdoor Education</a:t>
            </a:r>
          </a:p>
          <a:p>
            <a:pPr lvl="1">
              <a:buFont typeface="Wingdings" panose="05000000000000000000" pitchFamily="2" charset="2"/>
              <a:buChar char="ü"/>
            </a:pPr>
            <a:r>
              <a:rPr lang="en-GB" sz="1100"/>
              <a:t>Attachment based mentoring</a:t>
            </a:r>
          </a:p>
          <a:p>
            <a:pPr marL="0" indent="0">
              <a:buNone/>
            </a:pPr>
            <a:endParaRPr lang="en-GB" sz="1400"/>
          </a:p>
        </p:txBody>
      </p:sp>
      <p:sp>
        <p:nvSpPr>
          <p:cNvPr id="9" name="Content Placeholder 5"/>
          <p:cNvSpPr txBox="1">
            <a:spLocks/>
          </p:cNvSpPr>
          <p:nvPr/>
        </p:nvSpPr>
        <p:spPr>
          <a:xfrm>
            <a:off x="3514724" y="1517855"/>
            <a:ext cx="3197987" cy="8121445"/>
          </a:xfrm>
          <a:prstGeom prst="rect">
            <a:avLst/>
          </a:prstGeom>
        </p:spPr>
        <p:txBody>
          <a:bodyPr vert="horz" lIns="91440" tIns="45720" rIns="91440" bIns="45720" rtlCol="0" anchor="t">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buFont typeface="Wingdings" panose="05000000000000000000" pitchFamily="2" charset="2"/>
              <a:buChar char="v"/>
            </a:pPr>
            <a:r>
              <a:rPr lang="en-GB" sz="1400" b="1" i="1">
                <a:solidFill>
                  <a:schemeClr val="accent5"/>
                </a:solidFill>
              </a:rPr>
              <a:t>Why has my child been identified as someone who needs to attend </a:t>
            </a:r>
            <a:r>
              <a:rPr lang="en-GB" sz="1400" b="1" i="1">
                <a:solidFill>
                  <a:schemeClr val="accent5"/>
                </a:solidFill>
                <a:ea typeface="+mn-lt"/>
                <a:cs typeface="+mn-lt"/>
              </a:rPr>
              <a:t>The CELT Hub</a:t>
            </a:r>
            <a:r>
              <a:rPr lang="en-GB" sz="1400" b="1" i="1">
                <a:solidFill>
                  <a:schemeClr val="accent5"/>
                </a:solidFill>
              </a:rPr>
              <a:t>? </a:t>
            </a:r>
          </a:p>
          <a:p>
            <a:pPr>
              <a:buFont typeface="Wingdings" panose="05000000000000000000" pitchFamily="2" charset="2"/>
              <a:buChar char="ü"/>
            </a:pPr>
            <a:r>
              <a:rPr lang="en-GB" sz="1400"/>
              <a:t>This is because your child has exhibited challenging behaviour and despite receiving early intervention and support from the school, the behaviour continues, and your child may be at risk of permanent exclusion. </a:t>
            </a:r>
          </a:p>
          <a:p>
            <a:pPr>
              <a:buFont typeface="Wingdings" panose="05000000000000000000" pitchFamily="2" charset="2"/>
              <a:buChar char="ü"/>
            </a:pPr>
            <a:r>
              <a:rPr lang="en-GB" sz="1400">
                <a:solidFill>
                  <a:srgbClr val="000000"/>
                </a:solidFill>
                <a:cs typeface="Calibri"/>
              </a:rPr>
              <a:t>Or your child has not been able to attend school for medical reasons.</a:t>
            </a:r>
            <a:endParaRPr lang="en-GB" sz="1400">
              <a:solidFill>
                <a:srgbClr val="000000"/>
              </a:solidFill>
            </a:endParaRPr>
          </a:p>
          <a:p>
            <a:pPr>
              <a:buFont typeface="Wingdings" panose="05000000000000000000" pitchFamily="2" charset="2"/>
              <a:buChar char="v"/>
            </a:pPr>
            <a:r>
              <a:rPr lang="en-GB" sz="1400" b="1" i="1">
                <a:solidFill>
                  <a:schemeClr val="accent5"/>
                </a:solidFill>
              </a:rPr>
              <a:t>If I do not agree for my child to attend </a:t>
            </a:r>
            <a:r>
              <a:rPr lang="en-GB" sz="1400" b="1" i="1">
                <a:solidFill>
                  <a:schemeClr val="accent5"/>
                </a:solidFill>
                <a:ea typeface="+mn-lt"/>
                <a:cs typeface="+mn-lt"/>
              </a:rPr>
              <a:t>The CELT Hub</a:t>
            </a:r>
            <a:r>
              <a:rPr lang="en-GB" sz="1400" b="1" i="1">
                <a:solidFill>
                  <a:schemeClr val="accent5"/>
                </a:solidFill>
              </a:rPr>
              <a:t> and any identified provision thereafter, what will happen? </a:t>
            </a:r>
            <a:endParaRPr lang="en-GB" sz="1400" b="1" i="1">
              <a:solidFill>
                <a:schemeClr val="accent5"/>
              </a:solidFill>
              <a:cs typeface="Calibri"/>
            </a:endParaRPr>
          </a:p>
          <a:p>
            <a:pPr>
              <a:buFont typeface="Wingdings" panose="05000000000000000000" pitchFamily="2" charset="2"/>
              <a:buChar char="ü"/>
            </a:pPr>
            <a:r>
              <a:rPr lang="en-GB" sz="1400"/>
              <a:t>The CELT Hub is a supportive intervention aimed at helping your child to manage their behaviour and be successful in their education. The Principal is able to direct your child to this provision in order to improve the behaviour of your child. Your child may be at risk of permanent exclusion if their behaviour does not change. </a:t>
            </a:r>
          </a:p>
          <a:p>
            <a:pPr>
              <a:buFont typeface="Wingdings" panose="05000000000000000000" pitchFamily="2" charset="2"/>
              <a:buChar char="v"/>
            </a:pPr>
            <a:r>
              <a:rPr lang="en-GB" sz="1400" b="1" i="1">
                <a:solidFill>
                  <a:schemeClr val="accent5"/>
                </a:solidFill>
              </a:rPr>
              <a:t>How long will my child spend at </a:t>
            </a:r>
            <a:r>
              <a:rPr lang="en-GB" sz="1400" b="1" i="1">
                <a:solidFill>
                  <a:schemeClr val="accent5"/>
                </a:solidFill>
                <a:ea typeface="+mn-lt"/>
                <a:cs typeface="+mn-lt"/>
              </a:rPr>
              <a:t>The CELT Hub</a:t>
            </a:r>
            <a:r>
              <a:rPr lang="en-GB" sz="1400" b="1" i="1">
                <a:solidFill>
                  <a:schemeClr val="accent5"/>
                </a:solidFill>
              </a:rPr>
              <a:t>? </a:t>
            </a:r>
            <a:endParaRPr lang="en-GB" sz="1400" b="1" i="1">
              <a:solidFill>
                <a:schemeClr val="accent5"/>
              </a:solidFill>
              <a:cs typeface="Calibri"/>
            </a:endParaRPr>
          </a:p>
          <a:p>
            <a:pPr>
              <a:buFont typeface="Wingdings" panose="05000000000000000000" pitchFamily="2" charset="2"/>
              <a:buChar char="ü"/>
            </a:pPr>
            <a:r>
              <a:rPr lang="en-GB" sz="1400"/>
              <a:t>This depends on the needs of your child but the minimum package of support is 6 weeks. You will be involved throughout the process and will work with The CELT Hub staff to agree the plan for your child. Your ongoing support is critical to ensure that the intervention is successful. </a:t>
            </a:r>
          </a:p>
          <a:p>
            <a:pPr>
              <a:buFont typeface="Wingdings" panose="05000000000000000000" pitchFamily="2" charset="2"/>
              <a:buChar char="v"/>
            </a:pPr>
            <a:r>
              <a:rPr lang="en-GB" sz="1400" b="1" i="1">
                <a:solidFill>
                  <a:schemeClr val="accent5"/>
                </a:solidFill>
              </a:rPr>
              <a:t>Where is The CELT Hub located?</a:t>
            </a:r>
            <a:endParaRPr lang="en-GB" sz="1400" b="1" i="1">
              <a:solidFill>
                <a:schemeClr val="accent5"/>
              </a:solidFill>
              <a:cs typeface="Calibri"/>
            </a:endParaRPr>
          </a:p>
          <a:p>
            <a:pPr>
              <a:buFont typeface="Wingdings" panose="05000000000000000000" pitchFamily="2" charset="2"/>
              <a:buChar char="ü"/>
            </a:pPr>
            <a:r>
              <a:rPr lang="en-GB" sz="1400"/>
              <a:t>This is an online provision, predominantly homebased, if the safeguarding of children is met. </a:t>
            </a:r>
            <a:endParaRPr lang="en-GB" sz="1400">
              <a:cs typeface="Calibri"/>
            </a:endParaRPr>
          </a:p>
          <a:p>
            <a:pPr marL="0" indent="0">
              <a:buNone/>
            </a:pPr>
            <a:endParaRPr lang="en-GB" sz="1400"/>
          </a:p>
          <a:p>
            <a:pPr marL="0" indent="0">
              <a:buNone/>
            </a:pPr>
            <a:endParaRPr lang="en-GB" sz="1400"/>
          </a:p>
          <a:p>
            <a:pPr>
              <a:buFont typeface="Wingdings" panose="05000000000000000000" pitchFamily="2" charset="2"/>
              <a:buChar char="v"/>
            </a:pPr>
            <a:endParaRPr lang="en-GB" sz="1400">
              <a:solidFill>
                <a:schemeClr val="accent6">
                  <a:lumMod val="75000"/>
                </a:schemeClr>
              </a:solidFill>
            </a:endParaRPr>
          </a:p>
        </p:txBody>
      </p:sp>
      <p:sp>
        <p:nvSpPr>
          <p:cNvPr id="8" name="TextBox 7">
            <a:extLst>
              <a:ext uri="{FF2B5EF4-FFF2-40B4-BE49-F238E27FC236}">
                <a16:creationId xmlns:a16="http://schemas.microsoft.com/office/drawing/2014/main" id="{F92CD61E-B131-4676-BD09-85E65A8111AD}"/>
              </a:ext>
            </a:extLst>
          </p:cNvPr>
          <p:cNvSpPr txBox="1"/>
          <p:nvPr/>
        </p:nvSpPr>
        <p:spPr>
          <a:xfrm>
            <a:off x="514350" y="266700"/>
            <a:ext cx="3112263" cy="584775"/>
          </a:xfrm>
          <a:prstGeom prst="rect">
            <a:avLst/>
          </a:prstGeom>
          <a:noFill/>
        </p:spPr>
        <p:txBody>
          <a:bodyPr wrap="square" lIns="91440" tIns="45720" rIns="91440" bIns="45720" rtlCol="0" anchor="t">
            <a:spAutoFit/>
          </a:bodyPr>
          <a:lstStyle/>
          <a:p>
            <a:r>
              <a:rPr lang="en-GB" sz="3200" b="1">
                <a:effectLst>
                  <a:outerShdw blurRad="38100" dist="38100" dir="2700000" algn="tl">
                    <a:srgbClr val="000000">
                      <a:alpha val="43137"/>
                    </a:srgbClr>
                  </a:outerShdw>
                </a:effectLst>
                <a:latin typeface="+mj-lt"/>
              </a:rPr>
              <a:t>The CELT Hub</a:t>
            </a:r>
            <a:endParaRPr lang="en-GB" sz="3200" b="1">
              <a:effectLst>
                <a:outerShdw blurRad="38100" dist="38100" dir="2700000" algn="tl">
                  <a:srgbClr val="000000">
                    <a:alpha val="43137"/>
                  </a:srgbClr>
                </a:outerShdw>
              </a:effectLst>
              <a:latin typeface="+mj-lt"/>
              <a:cs typeface="Calibri Light"/>
            </a:endParaRPr>
          </a:p>
        </p:txBody>
      </p:sp>
    </p:spTree>
    <p:extLst>
      <p:ext uri="{BB962C8B-B14F-4D97-AF65-F5344CB8AC3E}">
        <p14:creationId xmlns:p14="http://schemas.microsoft.com/office/powerpoint/2010/main" val="3284500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extLst>
              <p:ext uri="{D42A27DB-BD31-4B8C-83A1-F6EECF244321}">
                <p14:modId xmlns:p14="http://schemas.microsoft.com/office/powerpoint/2010/main" val="3086410811"/>
              </p:ext>
            </p:extLst>
          </p:nvPr>
        </p:nvGraphicFramePr>
        <p:xfrm>
          <a:off x="583565" y="2951956"/>
          <a:ext cx="5690870" cy="3834765"/>
        </p:xfrm>
        <a:graphic>
          <a:graphicData uri="http://schemas.openxmlformats.org/drawingml/2006/table">
            <a:tbl>
              <a:tblPr firstRow="1" firstCol="1" bandRow="1">
                <a:tableStyleId>{93296810-A885-4BE3-A3E7-6D5BEEA58F35}</a:tableStyleId>
              </a:tblPr>
              <a:tblGrid>
                <a:gridCol w="2845435">
                  <a:extLst>
                    <a:ext uri="{9D8B030D-6E8A-4147-A177-3AD203B41FA5}">
                      <a16:colId xmlns:a16="http://schemas.microsoft.com/office/drawing/2014/main" val="20000"/>
                    </a:ext>
                  </a:extLst>
                </a:gridCol>
                <a:gridCol w="2845435">
                  <a:extLst>
                    <a:ext uri="{9D8B030D-6E8A-4147-A177-3AD203B41FA5}">
                      <a16:colId xmlns:a16="http://schemas.microsoft.com/office/drawing/2014/main" val="20001"/>
                    </a:ext>
                  </a:extLst>
                </a:gridCol>
              </a:tblGrid>
              <a:tr h="414655">
                <a:tc>
                  <a:txBody>
                    <a:bodyPr/>
                    <a:lstStyle/>
                    <a:p>
                      <a:pPr algn="ctr">
                        <a:lnSpc>
                          <a:spcPct val="107000"/>
                        </a:lnSpc>
                        <a:spcAft>
                          <a:spcPts val="0"/>
                        </a:spcAft>
                      </a:pPr>
                      <a:r>
                        <a:rPr lang="en-GB"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Time </a:t>
                      </a:r>
                    </a:p>
                  </a:txBody>
                  <a:tcPr marL="68580" marR="68580" marT="0" marB="0">
                    <a:solidFill>
                      <a:srgbClr val="FFFF99"/>
                    </a:solidFill>
                  </a:tcPr>
                </a:tc>
                <a:tc>
                  <a:txBody>
                    <a:bodyPr/>
                    <a:lstStyle/>
                    <a:p>
                      <a:pPr algn="l">
                        <a:lnSpc>
                          <a:spcPct val="107000"/>
                        </a:lnSpc>
                        <a:spcAft>
                          <a:spcPts val="0"/>
                        </a:spcAft>
                      </a:pPr>
                      <a:endParaRPr lang="en-GB"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0000"/>
                  </a:ext>
                </a:extLst>
              </a:tr>
              <a:tr h="414655">
                <a:tc>
                  <a:txBody>
                    <a:bodyPr/>
                    <a:lstStyle/>
                    <a:p>
                      <a:pPr algn="ctr">
                        <a:lnSpc>
                          <a:spcPct val="107000"/>
                        </a:lnSpc>
                        <a:spcAft>
                          <a:spcPts val="0"/>
                        </a:spcAft>
                      </a:pPr>
                      <a:r>
                        <a:rPr lang="en-GB" sz="1600">
                          <a:solidFill>
                            <a:schemeClr val="tx1"/>
                          </a:solidFill>
                          <a:effectLst/>
                        </a:rPr>
                        <a:t>8:50 – 9:10</a:t>
                      </a:r>
                    </a:p>
                  </a:txBody>
                  <a:tcPr marL="68580" marR="68580" marT="0" marB="0">
                    <a:solidFill>
                      <a:srgbClr val="FFFF99"/>
                    </a:solidFill>
                  </a:tcPr>
                </a:tc>
                <a:tc>
                  <a:txBody>
                    <a:bodyPr/>
                    <a:lstStyle/>
                    <a:p>
                      <a:pPr algn="ctr">
                        <a:lnSpc>
                          <a:spcPct val="107000"/>
                        </a:lnSpc>
                        <a:spcAft>
                          <a:spcPts val="0"/>
                        </a:spcAft>
                      </a:pPr>
                      <a:r>
                        <a:rPr lang="en-GB" sz="1400">
                          <a:solidFill>
                            <a:schemeClr val="tx1"/>
                          </a:solidFill>
                          <a:effectLst/>
                        </a:rPr>
                        <a:t>Assembly/Tutor time</a:t>
                      </a:r>
                    </a:p>
                  </a:txBody>
                  <a:tcPr marL="68580" marR="68580" marT="0" marB="0">
                    <a:solidFill>
                      <a:schemeClr val="accent1">
                        <a:lumMod val="40000"/>
                        <a:lumOff val="60000"/>
                      </a:schemeClr>
                    </a:solidFill>
                  </a:tcPr>
                </a:tc>
                <a:extLst>
                  <a:ext uri="{0D108BD9-81ED-4DB2-BD59-A6C34878D82A}">
                    <a16:rowId xmlns:a16="http://schemas.microsoft.com/office/drawing/2014/main" val="10001"/>
                  </a:ext>
                </a:extLst>
              </a:tr>
              <a:tr h="466090">
                <a:tc>
                  <a:txBody>
                    <a:bodyPr/>
                    <a:lstStyle/>
                    <a:p>
                      <a:pPr algn="ctr">
                        <a:lnSpc>
                          <a:spcPct val="107000"/>
                        </a:lnSpc>
                        <a:spcAft>
                          <a:spcPts val="0"/>
                        </a:spcAft>
                      </a:pPr>
                      <a:r>
                        <a:rPr lang="en-GB" sz="1600">
                          <a:solidFill>
                            <a:schemeClr val="tx1"/>
                          </a:solidFill>
                          <a:effectLst/>
                        </a:rPr>
                        <a:t>9:20 – 10:00</a:t>
                      </a:r>
                      <a:endParaRPr lang="en-GB"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FF99"/>
                    </a:solidFill>
                  </a:tcPr>
                </a:tc>
                <a:tc>
                  <a:txBody>
                    <a:bodyPr/>
                    <a:lstStyle/>
                    <a:p>
                      <a:pPr algn="ctr">
                        <a:lnSpc>
                          <a:spcPct val="107000"/>
                        </a:lnSpc>
                        <a:spcAft>
                          <a:spcPts val="0"/>
                        </a:spcAft>
                      </a:pPr>
                      <a:r>
                        <a:rPr lang="en-GB" sz="1400">
                          <a:solidFill>
                            <a:schemeClr val="tx1"/>
                          </a:solidFill>
                          <a:effectLst/>
                        </a:rPr>
                        <a:t>Lesson 1</a:t>
                      </a:r>
                      <a:endParaRPr lang="en-GB"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0002"/>
                  </a:ext>
                </a:extLst>
              </a:tr>
              <a:tr h="414655">
                <a:tc>
                  <a:txBody>
                    <a:bodyPr/>
                    <a:lstStyle/>
                    <a:p>
                      <a:pPr algn="ctr">
                        <a:lnSpc>
                          <a:spcPct val="107000"/>
                        </a:lnSpc>
                        <a:spcAft>
                          <a:spcPts val="0"/>
                        </a:spcAft>
                      </a:pPr>
                      <a:r>
                        <a:rPr lang="en-GB" sz="1600">
                          <a:solidFill>
                            <a:schemeClr val="tx1"/>
                          </a:solidFill>
                          <a:effectLst/>
                        </a:rPr>
                        <a:t>10:20 – 10:50 </a:t>
                      </a:r>
                      <a:endParaRPr lang="en-GB"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FF99"/>
                    </a:solidFill>
                  </a:tcPr>
                </a:tc>
                <a:tc>
                  <a:txBody>
                    <a:bodyPr/>
                    <a:lstStyle/>
                    <a:p>
                      <a:pPr algn="ctr">
                        <a:lnSpc>
                          <a:spcPct val="107000"/>
                        </a:lnSpc>
                        <a:spcAft>
                          <a:spcPts val="0"/>
                        </a:spcAft>
                      </a:pPr>
                      <a:r>
                        <a:rPr lang="en-GB" sz="1400">
                          <a:solidFill>
                            <a:schemeClr val="tx1"/>
                          </a:solidFill>
                          <a:effectLst/>
                        </a:rPr>
                        <a:t>Lesson 2</a:t>
                      </a:r>
                      <a:endParaRPr lang="en-GB"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0003"/>
                  </a:ext>
                </a:extLst>
              </a:tr>
              <a:tr h="414655">
                <a:tc>
                  <a:txBody>
                    <a:bodyPr/>
                    <a:lstStyle/>
                    <a:p>
                      <a:pPr algn="ctr">
                        <a:lnSpc>
                          <a:spcPct val="107000"/>
                        </a:lnSpc>
                        <a:spcAft>
                          <a:spcPts val="0"/>
                        </a:spcAft>
                      </a:pPr>
                      <a:r>
                        <a:rPr lang="en-GB" sz="1600">
                          <a:solidFill>
                            <a:schemeClr val="tx1"/>
                          </a:solidFill>
                          <a:effectLst/>
                        </a:rPr>
                        <a:t>10:50 – 11:20 </a:t>
                      </a:r>
                      <a:endParaRPr lang="en-GB"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FF99"/>
                    </a:solidFill>
                  </a:tcPr>
                </a:tc>
                <a:tc>
                  <a:txBody>
                    <a:bodyPr/>
                    <a:lstStyle/>
                    <a:p>
                      <a:pPr algn="ctr">
                        <a:lnSpc>
                          <a:spcPct val="107000"/>
                        </a:lnSpc>
                        <a:spcAft>
                          <a:spcPts val="0"/>
                        </a:spcAft>
                      </a:pPr>
                      <a:r>
                        <a:rPr lang="en-GB" sz="1400" b="1">
                          <a:solidFill>
                            <a:schemeClr val="tx1"/>
                          </a:solidFill>
                          <a:effectLst/>
                        </a:rPr>
                        <a:t>Break</a:t>
                      </a:r>
                      <a:endParaRPr lang="en-GB" sz="1100" b="1">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0004"/>
                  </a:ext>
                </a:extLst>
              </a:tr>
              <a:tr h="414655">
                <a:tc>
                  <a:txBody>
                    <a:bodyPr/>
                    <a:lstStyle/>
                    <a:p>
                      <a:pPr algn="ctr">
                        <a:lnSpc>
                          <a:spcPct val="107000"/>
                        </a:lnSpc>
                        <a:spcAft>
                          <a:spcPts val="0"/>
                        </a:spcAft>
                      </a:pPr>
                      <a:r>
                        <a:rPr lang="en-GB" sz="1600">
                          <a:solidFill>
                            <a:schemeClr val="tx1"/>
                          </a:solidFill>
                          <a:effectLst/>
                        </a:rPr>
                        <a:t>11:20 – 12:00</a:t>
                      </a:r>
                      <a:endParaRPr lang="en-GB"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FF99"/>
                    </a:solidFill>
                  </a:tcPr>
                </a:tc>
                <a:tc>
                  <a:txBody>
                    <a:bodyPr/>
                    <a:lstStyle/>
                    <a:p>
                      <a:pPr algn="ctr">
                        <a:lnSpc>
                          <a:spcPct val="107000"/>
                        </a:lnSpc>
                        <a:spcAft>
                          <a:spcPts val="0"/>
                        </a:spcAft>
                      </a:pPr>
                      <a:r>
                        <a:rPr lang="en-GB" sz="1400">
                          <a:solidFill>
                            <a:schemeClr val="tx1"/>
                          </a:solidFill>
                          <a:effectLst/>
                        </a:rPr>
                        <a:t>Lesson 3</a:t>
                      </a:r>
                      <a:endParaRPr lang="en-GB"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0005"/>
                  </a:ext>
                </a:extLst>
              </a:tr>
              <a:tr h="466090">
                <a:tc>
                  <a:txBody>
                    <a:bodyPr/>
                    <a:lstStyle/>
                    <a:p>
                      <a:pPr algn="ctr">
                        <a:lnSpc>
                          <a:spcPct val="107000"/>
                        </a:lnSpc>
                        <a:spcAft>
                          <a:spcPts val="0"/>
                        </a:spcAft>
                      </a:pPr>
                      <a:r>
                        <a:rPr lang="en-GB" sz="1600">
                          <a:solidFill>
                            <a:schemeClr val="tx1"/>
                          </a:solidFill>
                          <a:effectLst/>
                        </a:rPr>
                        <a:t>12:30 – 13:10</a:t>
                      </a:r>
                      <a:endParaRPr lang="en-GB"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FF99"/>
                    </a:solidFill>
                  </a:tcPr>
                </a:tc>
                <a:tc>
                  <a:txBody>
                    <a:bodyPr/>
                    <a:lstStyle/>
                    <a:p>
                      <a:pPr algn="ctr">
                        <a:lnSpc>
                          <a:spcPct val="107000"/>
                        </a:lnSpc>
                        <a:spcAft>
                          <a:spcPts val="0"/>
                        </a:spcAft>
                      </a:pPr>
                      <a:r>
                        <a:rPr lang="en-GB" sz="1400">
                          <a:solidFill>
                            <a:schemeClr val="tx1"/>
                          </a:solidFill>
                          <a:effectLst/>
                        </a:rPr>
                        <a:t>Lesson 4</a:t>
                      </a:r>
                      <a:endParaRPr lang="en-GB"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0006"/>
                  </a:ext>
                </a:extLst>
              </a:tr>
              <a:tr h="414655">
                <a:tc>
                  <a:txBody>
                    <a:bodyPr/>
                    <a:lstStyle/>
                    <a:p>
                      <a:pPr algn="ctr">
                        <a:lnSpc>
                          <a:spcPct val="107000"/>
                        </a:lnSpc>
                        <a:spcAft>
                          <a:spcPts val="0"/>
                        </a:spcAft>
                      </a:pPr>
                      <a:r>
                        <a:rPr lang="en-GB" sz="1600">
                          <a:solidFill>
                            <a:schemeClr val="tx1"/>
                          </a:solidFill>
                          <a:effectLst/>
                        </a:rPr>
                        <a:t>13:10 – 14:00</a:t>
                      </a:r>
                      <a:endParaRPr lang="en-GB"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FF99"/>
                    </a:solidFill>
                  </a:tcPr>
                </a:tc>
                <a:tc>
                  <a:txBody>
                    <a:bodyPr/>
                    <a:lstStyle/>
                    <a:p>
                      <a:pPr lvl="0" algn="ctr">
                        <a:lnSpc>
                          <a:spcPct val="107000"/>
                        </a:lnSpc>
                        <a:spcAft>
                          <a:spcPts val="0"/>
                        </a:spcAft>
                        <a:buNone/>
                      </a:pPr>
                      <a:r>
                        <a:rPr lang="en-GB" sz="1400">
                          <a:solidFill>
                            <a:schemeClr val="tx1"/>
                          </a:solidFill>
                          <a:effectLst/>
                        </a:rPr>
                        <a:t>Lunch</a:t>
                      </a:r>
                    </a:p>
                  </a:txBody>
                  <a:tcPr marL="68580" marR="68580" marT="0" marB="0">
                    <a:solidFill>
                      <a:schemeClr val="accent1">
                        <a:lumMod val="40000"/>
                        <a:lumOff val="60000"/>
                      </a:schemeClr>
                    </a:solidFill>
                  </a:tcPr>
                </a:tc>
                <a:extLst>
                  <a:ext uri="{0D108BD9-81ED-4DB2-BD59-A6C34878D82A}">
                    <a16:rowId xmlns:a16="http://schemas.microsoft.com/office/drawing/2014/main" val="10007"/>
                  </a:ext>
                </a:extLst>
              </a:tr>
              <a:tr h="414655">
                <a:tc>
                  <a:txBody>
                    <a:bodyPr/>
                    <a:lstStyle/>
                    <a:p>
                      <a:pPr algn="ctr">
                        <a:lnSpc>
                          <a:spcPct val="107000"/>
                        </a:lnSpc>
                        <a:spcAft>
                          <a:spcPts val="0"/>
                        </a:spcAft>
                      </a:pPr>
                      <a:r>
                        <a:rPr lang="en-GB" sz="1600">
                          <a:solidFill>
                            <a:schemeClr val="tx1"/>
                          </a:solidFill>
                          <a:effectLst/>
                        </a:rPr>
                        <a:t>14:00 – 14:40 </a:t>
                      </a:r>
                      <a:endParaRPr lang="en-GB"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FF99"/>
                    </a:solidFill>
                  </a:tcPr>
                </a:tc>
                <a:tc>
                  <a:txBody>
                    <a:bodyPr/>
                    <a:lstStyle/>
                    <a:p>
                      <a:pPr algn="ctr">
                        <a:lnSpc>
                          <a:spcPct val="107000"/>
                        </a:lnSpc>
                        <a:spcAft>
                          <a:spcPts val="0"/>
                        </a:spcAft>
                      </a:pPr>
                      <a:r>
                        <a:rPr lang="en-GB" sz="1400">
                          <a:solidFill>
                            <a:schemeClr val="tx1"/>
                          </a:solidFill>
                          <a:effectLst/>
                        </a:rPr>
                        <a:t>Lesson 5</a:t>
                      </a:r>
                      <a:endParaRPr lang="en-GB"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10009"/>
                  </a:ext>
                </a:extLst>
              </a:tr>
            </a:tbl>
          </a:graphicData>
        </a:graphic>
      </p:graphicFrame>
      <p:sp>
        <p:nvSpPr>
          <p:cNvPr id="4" name="TextBox 3">
            <a:extLst>
              <a:ext uri="{FF2B5EF4-FFF2-40B4-BE49-F238E27FC236}">
                <a16:creationId xmlns:a16="http://schemas.microsoft.com/office/drawing/2014/main" id="{2188111E-FA78-45A0-94D4-9F57431DB720}"/>
              </a:ext>
            </a:extLst>
          </p:cNvPr>
          <p:cNvSpPr txBox="1"/>
          <p:nvPr/>
        </p:nvSpPr>
        <p:spPr>
          <a:xfrm>
            <a:off x="1203158" y="697832"/>
            <a:ext cx="4608095" cy="1200329"/>
          </a:xfrm>
          <a:prstGeom prst="rect">
            <a:avLst/>
          </a:prstGeom>
          <a:noFill/>
        </p:spPr>
        <p:txBody>
          <a:bodyPr wrap="square" lIns="91440" tIns="45720" rIns="91440" bIns="45720" rtlCol="0" anchor="t">
            <a:spAutoFit/>
          </a:bodyPr>
          <a:lstStyle/>
          <a:p>
            <a:pPr algn="ctr"/>
            <a:r>
              <a:rPr lang="en-GB" sz="3600" b="1">
                <a:effectLst>
                  <a:outerShdw blurRad="38100" dist="38100" dir="2700000" algn="tl">
                    <a:srgbClr val="000000">
                      <a:alpha val="43137"/>
                    </a:srgbClr>
                  </a:outerShdw>
                </a:effectLst>
                <a:latin typeface="+mj-lt"/>
              </a:rPr>
              <a:t>The CELT Hub</a:t>
            </a:r>
            <a:endParaRPr lang="en-GB" sz="3600" b="1">
              <a:effectLst>
                <a:outerShdw blurRad="38100" dist="38100" dir="2700000" algn="tl">
                  <a:srgbClr val="000000">
                    <a:alpha val="43137"/>
                  </a:srgbClr>
                </a:outerShdw>
              </a:effectLst>
              <a:latin typeface="+mj-lt"/>
              <a:cs typeface="Calibri Light"/>
            </a:endParaRPr>
          </a:p>
          <a:p>
            <a:pPr algn="ctr"/>
            <a:r>
              <a:rPr lang="en-GB" sz="3600" b="1">
                <a:effectLst>
                  <a:outerShdw blurRad="38100" dist="38100" dir="2700000" algn="tl">
                    <a:srgbClr val="000000">
                      <a:alpha val="43137"/>
                    </a:srgbClr>
                  </a:outerShdw>
                </a:effectLst>
                <a:latin typeface="+mj-lt"/>
              </a:rPr>
              <a:t>Timings of the day</a:t>
            </a:r>
          </a:p>
        </p:txBody>
      </p:sp>
      <p:sp>
        <p:nvSpPr>
          <p:cNvPr id="5" name="TextBox 4">
            <a:extLst>
              <a:ext uri="{FF2B5EF4-FFF2-40B4-BE49-F238E27FC236}">
                <a16:creationId xmlns:a16="http://schemas.microsoft.com/office/drawing/2014/main" id="{3646BF72-1541-4C19-BF8E-7B981D7429A9}"/>
              </a:ext>
            </a:extLst>
          </p:cNvPr>
          <p:cNvSpPr txBox="1"/>
          <p:nvPr/>
        </p:nvSpPr>
        <p:spPr>
          <a:xfrm>
            <a:off x="583566" y="8229600"/>
            <a:ext cx="5690870" cy="923330"/>
          </a:xfrm>
          <a:prstGeom prst="rect">
            <a:avLst/>
          </a:prstGeom>
          <a:noFill/>
        </p:spPr>
        <p:txBody>
          <a:bodyPr wrap="square" lIns="91440" tIns="45720" rIns="91440" bIns="45720" rtlCol="0" anchor="t">
            <a:spAutoFit/>
          </a:bodyPr>
          <a:lstStyle/>
          <a:p>
            <a:pPr algn="ctr"/>
            <a:r>
              <a:rPr lang="en-GB"/>
              <a:t>Please be aware that the CELT Hub is also a bespoke provision and so timings of the day can be subject to change for individual students, based on their needs</a:t>
            </a:r>
          </a:p>
        </p:txBody>
      </p:sp>
    </p:spTree>
    <p:extLst>
      <p:ext uri="{BB962C8B-B14F-4D97-AF65-F5344CB8AC3E}">
        <p14:creationId xmlns:p14="http://schemas.microsoft.com/office/powerpoint/2010/main" val="7299263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72381" y="103981"/>
            <a:ext cx="5915025" cy="1914702"/>
          </a:xfrm>
        </p:spPr>
        <p:txBody>
          <a:bodyPr/>
          <a:lstStyle/>
          <a:p>
            <a:pPr algn="r"/>
            <a:r>
              <a:rPr lang="en-GB" b="1">
                <a:effectLst>
                  <a:outerShdw blurRad="38100" dist="38100" dir="2700000" algn="tl">
                    <a:srgbClr val="000000">
                      <a:alpha val="43137"/>
                    </a:srgbClr>
                  </a:outerShdw>
                </a:effectLst>
              </a:rPr>
              <a:t>Intervention </a:t>
            </a:r>
            <a:br>
              <a:rPr lang="en-GB" b="1">
                <a:effectLst>
                  <a:outerShdw blurRad="38100" dist="38100" dir="2700000" algn="tl">
                    <a:srgbClr val="000000">
                      <a:alpha val="43137"/>
                    </a:srgbClr>
                  </a:outerShdw>
                </a:effectLst>
              </a:rPr>
            </a:br>
            <a:r>
              <a:rPr lang="en-GB" b="1">
                <a:effectLst>
                  <a:outerShdw blurRad="38100" dist="38100" dir="2700000" algn="tl">
                    <a:srgbClr val="000000">
                      <a:alpha val="43137"/>
                    </a:srgbClr>
                  </a:outerShdw>
                </a:effectLst>
              </a:rPr>
              <a:t>Contract </a:t>
            </a:r>
          </a:p>
        </p:txBody>
      </p:sp>
      <p:sp>
        <p:nvSpPr>
          <p:cNvPr id="6" name="Text Placeholder 5"/>
          <p:cNvSpPr>
            <a:spLocks noGrp="1"/>
          </p:cNvSpPr>
          <p:nvPr>
            <p:ph type="body" idx="1"/>
          </p:nvPr>
        </p:nvSpPr>
        <p:spPr>
          <a:xfrm>
            <a:off x="521495" y="1529272"/>
            <a:ext cx="2901255" cy="448203"/>
          </a:xfrm>
        </p:spPr>
        <p:txBody>
          <a:bodyPr/>
          <a:lstStyle/>
          <a:p>
            <a:r>
              <a:rPr lang="en-GB"/>
              <a:t>As a student, I agree to: </a:t>
            </a:r>
          </a:p>
        </p:txBody>
      </p:sp>
      <p:sp>
        <p:nvSpPr>
          <p:cNvPr id="7" name="Content Placeholder 6"/>
          <p:cNvSpPr>
            <a:spLocks noGrp="1"/>
          </p:cNvSpPr>
          <p:nvPr>
            <p:ph sz="half" idx="2"/>
          </p:nvPr>
        </p:nvSpPr>
        <p:spPr>
          <a:xfrm>
            <a:off x="528638" y="2127310"/>
            <a:ext cx="2901255" cy="3571081"/>
          </a:xfrm>
          <a:ln/>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t">
            <a:normAutofit/>
          </a:bodyPr>
          <a:lstStyle/>
          <a:p>
            <a:pPr>
              <a:buFont typeface="Wingdings" panose="05000000000000000000" pitchFamily="2" charset="2"/>
              <a:buChar char="ü"/>
            </a:pPr>
            <a:r>
              <a:rPr lang="en-GB" sz="1500"/>
              <a:t>Do my best at all times </a:t>
            </a:r>
          </a:p>
          <a:p>
            <a:pPr>
              <a:buFont typeface="Wingdings" panose="05000000000000000000" pitchFamily="2" charset="2"/>
              <a:buChar char="ü"/>
            </a:pPr>
            <a:r>
              <a:rPr lang="en-GB" sz="1500"/>
              <a:t>Engage in the activities provided for me and in the process of reintegration after my experience with CELT Hub Team. </a:t>
            </a:r>
            <a:endParaRPr lang="en-GB" sz="1500">
              <a:cs typeface="Calibri"/>
            </a:endParaRPr>
          </a:p>
          <a:p>
            <a:pPr>
              <a:buFont typeface="Wingdings" panose="05000000000000000000" pitchFamily="2" charset="2"/>
              <a:buChar char="ü"/>
            </a:pPr>
            <a:r>
              <a:rPr lang="en-GB" sz="1500"/>
              <a:t>Attend and participate daily. </a:t>
            </a:r>
          </a:p>
          <a:p>
            <a:pPr>
              <a:buFont typeface="Wingdings" panose="05000000000000000000" pitchFamily="2" charset="2"/>
              <a:buChar char="ü"/>
            </a:pPr>
            <a:r>
              <a:rPr lang="en-GB" sz="1500"/>
              <a:t>Talk to staff and tell them if you have any problems. </a:t>
            </a:r>
          </a:p>
          <a:p>
            <a:pPr>
              <a:buFont typeface="Wingdings" panose="05000000000000000000" pitchFamily="2" charset="2"/>
              <a:buChar char="ü"/>
            </a:pPr>
            <a:r>
              <a:rPr lang="en-GB" sz="1500"/>
              <a:t>Be polite and respectful to others. </a:t>
            </a:r>
          </a:p>
          <a:p>
            <a:pPr>
              <a:buFont typeface="Wingdings" panose="05000000000000000000" pitchFamily="2" charset="2"/>
              <a:buChar char="ü"/>
            </a:pPr>
            <a:endParaRPr lang="en-GB" sz="1500"/>
          </a:p>
          <a:p>
            <a:pPr marL="0" indent="0">
              <a:buNone/>
            </a:pPr>
            <a:endParaRPr lang="en-GB" sz="1500"/>
          </a:p>
          <a:p>
            <a:pPr marL="0" indent="0">
              <a:buNone/>
            </a:pPr>
            <a:r>
              <a:rPr lang="en-GB" sz="1500"/>
              <a:t>Signed: _____________________</a:t>
            </a:r>
          </a:p>
        </p:txBody>
      </p:sp>
      <p:sp>
        <p:nvSpPr>
          <p:cNvPr id="8" name="Text Placeholder 7"/>
          <p:cNvSpPr>
            <a:spLocks noGrp="1"/>
          </p:cNvSpPr>
          <p:nvPr>
            <p:ph type="body" sz="quarter" idx="3"/>
          </p:nvPr>
        </p:nvSpPr>
        <p:spPr>
          <a:xfrm>
            <a:off x="3429893" y="1529664"/>
            <a:ext cx="2915543" cy="648228"/>
          </a:xfrm>
          <a:ln>
            <a:solidFill>
              <a:schemeClr val="bg1"/>
            </a:solidFill>
          </a:ln>
        </p:spPr>
        <p:txBody>
          <a:bodyPr/>
          <a:lstStyle/>
          <a:p>
            <a:r>
              <a:rPr lang="en-GB"/>
              <a:t>As a parent / guardian, I agree to: </a:t>
            </a:r>
          </a:p>
        </p:txBody>
      </p:sp>
      <p:sp>
        <p:nvSpPr>
          <p:cNvPr id="9" name="Content Placeholder 8"/>
          <p:cNvSpPr>
            <a:spLocks noGrp="1"/>
          </p:cNvSpPr>
          <p:nvPr>
            <p:ph sz="quarter" idx="4"/>
          </p:nvPr>
        </p:nvSpPr>
        <p:spPr>
          <a:xfrm>
            <a:off x="3471863" y="2127310"/>
            <a:ext cx="2915543" cy="3571081"/>
          </a:xfrm>
          <a:ln/>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t">
            <a:normAutofit/>
          </a:bodyPr>
          <a:lstStyle/>
          <a:p>
            <a:pPr>
              <a:buFont typeface="Wingdings" panose="05000000000000000000" pitchFamily="2" charset="2"/>
              <a:buChar char="ü"/>
            </a:pPr>
            <a:r>
              <a:rPr lang="en-GB" sz="1500"/>
              <a:t>Encourage my child to make the right choices and to meet the expectations of CELT Hub staff, including attendance. </a:t>
            </a:r>
          </a:p>
          <a:p>
            <a:pPr>
              <a:buFont typeface="Wingdings" panose="05000000000000000000" pitchFamily="2" charset="2"/>
              <a:buChar char="ü"/>
            </a:pPr>
            <a:r>
              <a:rPr lang="en-GB" sz="1500"/>
              <a:t>Support the school and the CELT Hub team with any intervention that is offered. </a:t>
            </a:r>
          </a:p>
          <a:p>
            <a:pPr>
              <a:buFont typeface="Wingdings" panose="05000000000000000000" pitchFamily="2" charset="2"/>
              <a:buChar char="ü"/>
            </a:pPr>
            <a:r>
              <a:rPr lang="en-GB" sz="1500"/>
              <a:t>Attend all meetings. </a:t>
            </a:r>
          </a:p>
          <a:p>
            <a:pPr>
              <a:buFont typeface="Wingdings" panose="05000000000000000000" pitchFamily="2" charset="2"/>
              <a:buChar char="ü"/>
            </a:pPr>
            <a:r>
              <a:rPr lang="en-GB" sz="1500"/>
              <a:t>Maintain regular communication with staff. </a:t>
            </a:r>
          </a:p>
          <a:p>
            <a:pPr marL="0" indent="0">
              <a:buNone/>
            </a:pPr>
            <a:r>
              <a:rPr lang="en-GB" sz="1500"/>
              <a:t>Signed: _____________________</a:t>
            </a:r>
          </a:p>
        </p:txBody>
      </p:sp>
      <p:sp>
        <p:nvSpPr>
          <p:cNvPr id="11" name="Text Placeholder 5"/>
          <p:cNvSpPr txBox="1">
            <a:spLocks/>
          </p:cNvSpPr>
          <p:nvPr/>
        </p:nvSpPr>
        <p:spPr>
          <a:xfrm>
            <a:off x="404380" y="5771830"/>
            <a:ext cx="2901255" cy="448203"/>
          </a:xfrm>
          <a:prstGeom prst="rect">
            <a:avLst/>
          </a:prstGeom>
        </p:spPr>
        <p:txBody>
          <a:bodyPr vert="horz" lIns="91440" tIns="45720" rIns="91440" bIns="45720" rtlCol="0" anchor="b">
            <a:noAutofit/>
          </a:bodyPr>
          <a:lstStyle>
            <a:lvl1pPr marL="0" indent="0" algn="l" defTabSz="685800" rtl="0" eaLnBrk="1" latinLnBrk="0" hangingPunct="1">
              <a:lnSpc>
                <a:spcPct val="90000"/>
              </a:lnSpc>
              <a:spcBef>
                <a:spcPts val="750"/>
              </a:spcBef>
              <a:buFont typeface="Arial" panose="020B0604020202020204" pitchFamily="34" charset="0"/>
              <a:buNone/>
              <a:defRPr sz="1800" b="1" kern="1200">
                <a:solidFill>
                  <a:schemeClr val="tx1"/>
                </a:solidFill>
                <a:latin typeface="+mn-lt"/>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sz="1500" b="1" kern="1200">
                <a:solidFill>
                  <a:schemeClr val="tx1"/>
                </a:solidFill>
                <a:latin typeface="+mn-lt"/>
                <a:ea typeface="+mn-ea"/>
                <a:cs typeface="+mn-cs"/>
              </a:defRPr>
            </a:lvl2pPr>
            <a:lvl3pPr marL="685800" indent="0" algn="l" defTabSz="685800" rtl="0" eaLnBrk="1" latinLnBrk="0" hangingPunct="1">
              <a:lnSpc>
                <a:spcPct val="90000"/>
              </a:lnSpc>
              <a:spcBef>
                <a:spcPts val="375"/>
              </a:spcBef>
              <a:buFont typeface="Arial" panose="020B0604020202020204" pitchFamily="34" charset="0"/>
              <a:buNone/>
              <a:defRPr sz="1350" b="1" kern="1200">
                <a:solidFill>
                  <a:schemeClr val="tx1"/>
                </a:solidFill>
                <a:latin typeface="+mn-lt"/>
                <a:ea typeface="+mn-ea"/>
                <a:cs typeface="+mn-cs"/>
              </a:defRPr>
            </a:lvl3pPr>
            <a:lvl4pPr marL="1028700" indent="0" algn="l" defTabSz="685800" rtl="0" eaLnBrk="1" latinLnBrk="0" hangingPunct="1">
              <a:lnSpc>
                <a:spcPct val="90000"/>
              </a:lnSpc>
              <a:spcBef>
                <a:spcPts val="375"/>
              </a:spcBef>
              <a:buFont typeface="Arial" panose="020B0604020202020204" pitchFamily="34" charset="0"/>
              <a:buNone/>
              <a:defRPr sz="1200" b="1" kern="1200">
                <a:solidFill>
                  <a:schemeClr val="tx1"/>
                </a:solidFill>
                <a:latin typeface="+mn-lt"/>
                <a:ea typeface="+mn-ea"/>
                <a:cs typeface="+mn-cs"/>
              </a:defRPr>
            </a:lvl4pPr>
            <a:lvl5pPr marL="1371600" indent="0" algn="l" defTabSz="685800" rtl="0" eaLnBrk="1" latinLnBrk="0" hangingPunct="1">
              <a:lnSpc>
                <a:spcPct val="90000"/>
              </a:lnSpc>
              <a:spcBef>
                <a:spcPts val="375"/>
              </a:spcBef>
              <a:buFont typeface="Arial" panose="020B0604020202020204" pitchFamily="34" charset="0"/>
              <a:buNone/>
              <a:defRPr sz="1200" b="1" kern="1200">
                <a:solidFill>
                  <a:schemeClr val="tx1"/>
                </a:solidFill>
                <a:latin typeface="+mn-lt"/>
                <a:ea typeface="+mn-ea"/>
                <a:cs typeface="+mn-cs"/>
              </a:defRPr>
            </a:lvl5pPr>
            <a:lvl6pPr marL="1714500" indent="0" algn="l" defTabSz="685800" rtl="0" eaLnBrk="1" latinLnBrk="0" hangingPunct="1">
              <a:lnSpc>
                <a:spcPct val="90000"/>
              </a:lnSpc>
              <a:spcBef>
                <a:spcPts val="375"/>
              </a:spcBef>
              <a:buFont typeface="Arial" panose="020B0604020202020204" pitchFamily="34" charset="0"/>
              <a:buNone/>
              <a:defRPr sz="1200" b="1" kern="1200">
                <a:solidFill>
                  <a:schemeClr val="tx1"/>
                </a:solidFill>
                <a:latin typeface="+mn-lt"/>
                <a:ea typeface="+mn-ea"/>
                <a:cs typeface="+mn-cs"/>
              </a:defRPr>
            </a:lvl6pPr>
            <a:lvl7pPr marL="2057400" indent="0" algn="l" defTabSz="685800" rtl="0" eaLnBrk="1" latinLnBrk="0" hangingPunct="1">
              <a:lnSpc>
                <a:spcPct val="90000"/>
              </a:lnSpc>
              <a:spcBef>
                <a:spcPts val="375"/>
              </a:spcBef>
              <a:buFont typeface="Arial" panose="020B0604020202020204" pitchFamily="34" charset="0"/>
              <a:buNone/>
              <a:defRPr sz="1200" b="1" kern="1200">
                <a:solidFill>
                  <a:schemeClr val="tx1"/>
                </a:solidFill>
                <a:latin typeface="+mn-lt"/>
                <a:ea typeface="+mn-ea"/>
                <a:cs typeface="+mn-cs"/>
              </a:defRPr>
            </a:lvl7pPr>
            <a:lvl8pPr marL="2400300" indent="0" algn="l" defTabSz="685800" rtl="0" eaLnBrk="1" latinLnBrk="0" hangingPunct="1">
              <a:lnSpc>
                <a:spcPct val="90000"/>
              </a:lnSpc>
              <a:spcBef>
                <a:spcPts val="375"/>
              </a:spcBef>
              <a:buFont typeface="Arial" panose="020B0604020202020204" pitchFamily="34" charset="0"/>
              <a:buNone/>
              <a:defRPr sz="1200" b="1" kern="1200">
                <a:solidFill>
                  <a:schemeClr val="tx1"/>
                </a:solidFill>
                <a:latin typeface="+mn-lt"/>
                <a:ea typeface="+mn-ea"/>
                <a:cs typeface="+mn-cs"/>
              </a:defRPr>
            </a:lvl8pPr>
            <a:lvl9pPr marL="2743200" indent="0" algn="l" defTabSz="685800" rtl="0" eaLnBrk="1" latinLnBrk="0" hangingPunct="1">
              <a:lnSpc>
                <a:spcPct val="90000"/>
              </a:lnSpc>
              <a:spcBef>
                <a:spcPts val="375"/>
              </a:spcBef>
              <a:buFont typeface="Arial" panose="020B0604020202020204" pitchFamily="34" charset="0"/>
              <a:buNone/>
              <a:defRPr sz="1200" b="1" kern="1200">
                <a:solidFill>
                  <a:schemeClr val="tx1"/>
                </a:solidFill>
                <a:latin typeface="+mn-lt"/>
                <a:ea typeface="+mn-ea"/>
                <a:cs typeface="+mn-cs"/>
              </a:defRPr>
            </a:lvl9pPr>
          </a:lstStyle>
          <a:p>
            <a:r>
              <a:rPr lang="en-GB" sz="1600"/>
              <a:t>As a CELT Hub we agree to: </a:t>
            </a:r>
          </a:p>
        </p:txBody>
      </p:sp>
      <p:sp>
        <p:nvSpPr>
          <p:cNvPr id="12" name="Content Placeholder 6"/>
          <p:cNvSpPr txBox="1">
            <a:spLocks/>
          </p:cNvSpPr>
          <p:nvPr/>
        </p:nvSpPr>
        <p:spPr>
          <a:xfrm>
            <a:off x="520147" y="6225411"/>
            <a:ext cx="2860572" cy="3540543"/>
          </a:xfrm>
          <a:prstGeom prst="rect">
            <a:avLst/>
          </a:prstGeom>
          <a:ln/>
        </p:spPr>
        <p:style>
          <a:lnRef idx="1">
            <a:schemeClr val="accent6"/>
          </a:lnRef>
          <a:fillRef idx="2">
            <a:schemeClr val="accent6"/>
          </a:fillRef>
          <a:effectRef idx="1">
            <a:schemeClr val="accent6"/>
          </a:effectRef>
          <a:fontRef idx="minor">
            <a:schemeClr val="dk1"/>
          </a:fontRef>
        </p:style>
        <p:txBody>
          <a:bodyPr vert="horz" lIns="91440" tIns="45720" rIns="91440" bIns="45720" rtlCol="0">
            <a:normAutofit fontScale="85000" lnSpcReduction="20000"/>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buFont typeface="Wingdings" panose="05000000000000000000" pitchFamily="2" charset="2"/>
              <a:buChar char="ü"/>
            </a:pPr>
            <a:r>
              <a:rPr lang="en-GB" sz="1500">
                <a:cs typeface="Arial" panose="020B0604020202020204" pitchFamily="34" charset="0"/>
              </a:rPr>
              <a:t>Provide a safe, comfortable and supportive environment for learning. </a:t>
            </a:r>
          </a:p>
          <a:p>
            <a:pPr>
              <a:buFont typeface="Wingdings" panose="05000000000000000000" pitchFamily="2" charset="2"/>
              <a:buChar char="ü"/>
            </a:pPr>
            <a:r>
              <a:rPr lang="en-GB" sz="1500">
                <a:cs typeface="Arial" panose="020B0604020202020204" pitchFamily="34" charset="0"/>
              </a:rPr>
              <a:t>Provide time, space and resources for your child to receive the extra help, support and interventions which meets their needs and enables them to make progress.</a:t>
            </a:r>
          </a:p>
          <a:p>
            <a:pPr>
              <a:buFont typeface="Wingdings" panose="05000000000000000000" pitchFamily="2" charset="2"/>
              <a:buChar char="ü"/>
            </a:pPr>
            <a:r>
              <a:rPr lang="en-GB" sz="1500">
                <a:cs typeface="Arial" panose="020B0604020202020204" pitchFamily="34" charset="0"/>
              </a:rPr>
              <a:t>Have high expectations and support for students to meet them. </a:t>
            </a:r>
          </a:p>
          <a:p>
            <a:pPr>
              <a:buFont typeface="Wingdings" panose="05000000000000000000" pitchFamily="2" charset="2"/>
              <a:buChar char="ü"/>
            </a:pPr>
            <a:r>
              <a:rPr lang="en-GB" sz="1500">
                <a:cs typeface="Arial" panose="020B0604020202020204" pitchFamily="34" charset="0"/>
              </a:rPr>
              <a:t>Provide students with clear and concise boundaries. </a:t>
            </a:r>
          </a:p>
          <a:p>
            <a:pPr>
              <a:buFont typeface="Wingdings" panose="05000000000000000000" pitchFamily="2" charset="2"/>
              <a:buChar char="ü"/>
            </a:pPr>
            <a:r>
              <a:rPr lang="en-GB" sz="1500">
                <a:cs typeface="Arial" panose="020B0604020202020204" pitchFamily="34" charset="0"/>
              </a:rPr>
              <a:t>Communicate regularly with the student and parent to ensure that the transition from the centre is successful. </a:t>
            </a:r>
          </a:p>
          <a:p>
            <a:pPr marL="0" indent="0">
              <a:buNone/>
            </a:pPr>
            <a:endParaRPr lang="en-GB" sz="1500">
              <a:cs typeface="Arial" panose="020B0604020202020204" pitchFamily="34" charset="0"/>
            </a:endParaRPr>
          </a:p>
          <a:p>
            <a:pPr marL="0" indent="0">
              <a:buNone/>
            </a:pPr>
            <a:r>
              <a:rPr lang="en-GB" sz="1500">
                <a:cs typeface="Arial" panose="020B0604020202020204" pitchFamily="34" charset="0"/>
              </a:rPr>
              <a:t>Signed: ________________________________</a:t>
            </a:r>
          </a:p>
        </p:txBody>
      </p:sp>
      <p:sp>
        <p:nvSpPr>
          <p:cNvPr id="13" name="TextBox 12">
            <a:extLst>
              <a:ext uri="{FF2B5EF4-FFF2-40B4-BE49-F238E27FC236}">
                <a16:creationId xmlns:a16="http://schemas.microsoft.com/office/drawing/2014/main" id="{436A98B5-3862-4A20-B05E-013320EED5C6}"/>
              </a:ext>
            </a:extLst>
          </p:cNvPr>
          <p:cNvSpPr txBox="1"/>
          <p:nvPr/>
        </p:nvSpPr>
        <p:spPr>
          <a:xfrm>
            <a:off x="528638" y="522723"/>
            <a:ext cx="3112263" cy="584775"/>
          </a:xfrm>
          <a:prstGeom prst="rect">
            <a:avLst/>
          </a:prstGeom>
          <a:noFill/>
        </p:spPr>
        <p:txBody>
          <a:bodyPr wrap="square" lIns="91440" tIns="45720" rIns="91440" bIns="45720" rtlCol="0" anchor="t">
            <a:spAutoFit/>
          </a:bodyPr>
          <a:lstStyle/>
          <a:p>
            <a:r>
              <a:rPr lang="en-GB" sz="3200" b="1">
                <a:effectLst>
                  <a:outerShdw blurRad="38100" dist="38100" dir="2700000" algn="tl">
                    <a:srgbClr val="000000">
                      <a:alpha val="43137"/>
                    </a:srgbClr>
                  </a:outerShdw>
                </a:effectLst>
                <a:latin typeface="+mj-lt"/>
              </a:rPr>
              <a:t>The CELT Hub</a:t>
            </a:r>
          </a:p>
        </p:txBody>
      </p:sp>
      <p:sp>
        <p:nvSpPr>
          <p:cNvPr id="14" name="Content Placeholder 6">
            <a:extLst>
              <a:ext uri="{FF2B5EF4-FFF2-40B4-BE49-F238E27FC236}">
                <a16:creationId xmlns:a16="http://schemas.microsoft.com/office/drawing/2014/main" id="{76C43B06-1E09-5548-8512-0F3502129E89}"/>
              </a:ext>
            </a:extLst>
          </p:cNvPr>
          <p:cNvSpPr txBox="1">
            <a:spLocks/>
          </p:cNvSpPr>
          <p:nvPr/>
        </p:nvSpPr>
        <p:spPr>
          <a:xfrm>
            <a:off x="3472484" y="6225411"/>
            <a:ext cx="2860572" cy="3540543"/>
          </a:xfrm>
          <a:prstGeom prst="rect">
            <a:avLst/>
          </a:prstGeom>
          <a:ln/>
        </p:spPr>
        <p:style>
          <a:lnRef idx="1">
            <a:schemeClr val="accent6"/>
          </a:lnRef>
          <a:fillRef idx="2">
            <a:schemeClr val="accent6"/>
          </a:fillRef>
          <a:effectRef idx="1">
            <a:schemeClr val="accent6"/>
          </a:effectRef>
          <a:fontRef idx="minor">
            <a:schemeClr val="dk1"/>
          </a:fontRef>
        </p:style>
        <p:txBody>
          <a:bodyPr vert="horz" lIns="91440" tIns="45720" rIns="91440" bIns="45720" rtlCol="0" anchor="t">
            <a:normAutofit fontScale="85000" lnSpcReduction="20000"/>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buFont typeface="Wingdings" panose="05000000000000000000" pitchFamily="2" charset="2"/>
              <a:buChar char="ü"/>
            </a:pPr>
            <a:r>
              <a:rPr lang="en-GB" sz="1500">
                <a:cs typeface="Arial"/>
              </a:rPr>
              <a:t>Support the Hub as a safe, comfortable and supportive environment for learning. </a:t>
            </a:r>
            <a:endParaRPr lang="en-GB" sz="1500">
              <a:cs typeface="Arial" panose="020B0604020202020204" pitchFamily="34" charset="0"/>
            </a:endParaRPr>
          </a:p>
          <a:p>
            <a:pPr>
              <a:buFont typeface="Wingdings" panose="05000000000000000000" pitchFamily="2" charset="2"/>
              <a:buChar char="ü"/>
            </a:pPr>
            <a:r>
              <a:rPr lang="en-GB" sz="1500">
                <a:cs typeface="Arial" panose="020B0604020202020204" pitchFamily="34" charset="0"/>
              </a:rPr>
              <a:t>Provide time, space and resources for your child to receive the extra help, support and interventions which meets their needs and enables them to make progress.</a:t>
            </a:r>
          </a:p>
          <a:p>
            <a:pPr>
              <a:buFont typeface="Wingdings" panose="05000000000000000000" pitchFamily="2" charset="2"/>
              <a:buChar char="ü"/>
            </a:pPr>
            <a:r>
              <a:rPr lang="en-GB" sz="1500">
                <a:cs typeface="Arial" panose="020B0604020202020204" pitchFamily="34" charset="0"/>
              </a:rPr>
              <a:t>Have high expectations and support for students to meet them. </a:t>
            </a:r>
          </a:p>
          <a:p>
            <a:pPr>
              <a:buFont typeface="Wingdings" panose="05000000000000000000" pitchFamily="2" charset="2"/>
              <a:buChar char="ü"/>
            </a:pPr>
            <a:r>
              <a:rPr lang="en-GB" sz="1500">
                <a:cs typeface="Arial" panose="020B0604020202020204" pitchFamily="34" charset="0"/>
              </a:rPr>
              <a:t>Provide students with clear and concise boundaries. </a:t>
            </a:r>
          </a:p>
          <a:p>
            <a:pPr>
              <a:buFont typeface="Wingdings" panose="05000000000000000000" pitchFamily="2" charset="2"/>
              <a:buChar char="ü"/>
            </a:pPr>
            <a:r>
              <a:rPr lang="en-GB" sz="1500">
                <a:cs typeface="Arial" panose="020B0604020202020204" pitchFamily="34" charset="0"/>
              </a:rPr>
              <a:t>Communicate regularly with the student and parent to ensure that the transition from the centre is successful. </a:t>
            </a:r>
          </a:p>
          <a:p>
            <a:pPr marL="0" indent="0">
              <a:buNone/>
            </a:pPr>
            <a:endParaRPr lang="en-GB" sz="1500">
              <a:cs typeface="Arial" panose="020B0604020202020204" pitchFamily="34" charset="0"/>
            </a:endParaRPr>
          </a:p>
          <a:p>
            <a:pPr marL="0" indent="0">
              <a:buNone/>
            </a:pPr>
            <a:r>
              <a:rPr lang="en-GB" sz="1500">
                <a:cs typeface="Arial" panose="020B0604020202020204" pitchFamily="34" charset="0"/>
              </a:rPr>
              <a:t>Signed: ________________________________</a:t>
            </a:r>
          </a:p>
        </p:txBody>
      </p:sp>
      <p:sp>
        <p:nvSpPr>
          <p:cNvPr id="15" name="TextBox 14">
            <a:extLst>
              <a:ext uri="{FF2B5EF4-FFF2-40B4-BE49-F238E27FC236}">
                <a16:creationId xmlns:a16="http://schemas.microsoft.com/office/drawing/2014/main" id="{0C0920F5-97A5-DFAA-BFE3-CF75E5AE7183}"/>
              </a:ext>
            </a:extLst>
          </p:cNvPr>
          <p:cNvSpPr txBox="1"/>
          <p:nvPr/>
        </p:nvSpPr>
        <p:spPr>
          <a:xfrm>
            <a:off x="3469715" y="5641151"/>
            <a:ext cx="274320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600" b="1"/>
              <a:t>As the Home school, we agree </a:t>
            </a:r>
            <a:r>
              <a:rPr lang="en-GB" sz="1600" b="1" dirty="0"/>
              <a:t>to: </a:t>
            </a:r>
            <a:endParaRPr lang="en-US" dirty="0"/>
          </a:p>
        </p:txBody>
      </p:sp>
    </p:spTree>
    <p:extLst>
      <p:ext uri="{BB962C8B-B14F-4D97-AF65-F5344CB8AC3E}">
        <p14:creationId xmlns:p14="http://schemas.microsoft.com/office/powerpoint/2010/main" val="24010034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101b4245-5a27-4d77-a35b-6424bcce4c7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0A28C5BD744AB4D8DA9B31EE9B493A6" ma:contentTypeVersion="14" ma:contentTypeDescription="Create a new document." ma:contentTypeScope="" ma:versionID="55bafbbcf476d39f7fa2f0999de93f82">
  <xsd:schema xmlns:xsd="http://www.w3.org/2001/XMLSchema" xmlns:xs="http://www.w3.org/2001/XMLSchema" xmlns:p="http://schemas.microsoft.com/office/2006/metadata/properties" xmlns:ns3="101b4245-5a27-4d77-a35b-6424bcce4c76" xmlns:ns4="4009b735-8480-489f-bbe8-c72bc3737180" targetNamespace="http://schemas.microsoft.com/office/2006/metadata/properties" ma:root="true" ma:fieldsID="6edc1e9434ceea6fa7e6285c08bac3d9" ns3:_="" ns4:_="">
    <xsd:import namespace="101b4245-5a27-4d77-a35b-6424bcce4c76"/>
    <xsd:import namespace="4009b735-8480-489f-bbe8-c72bc3737180"/>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_activity"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1b4245-5a27-4d77-a35b-6424bcce4c7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_activity" ma:index="20" nillable="true" ma:displayName="_activity" ma:hidden="true" ma:internalName="_activity">
      <xsd:simpleType>
        <xsd:restriction base="dms:Note"/>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009b735-8480-489f-bbe8-c72bc373718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59F1741-5A1C-4A93-9E90-D35ABF4AE6DC}">
  <ds:schemaRefs>
    <ds:schemaRef ds:uri="101b4245-5a27-4d77-a35b-6424bcce4c76"/>
    <ds:schemaRef ds:uri="4009b735-8480-489f-bbe8-c72bc373718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66BA0D60-F27D-42A9-9075-E0350652D020}">
  <ds:schemaRefs>
    <ds:schemaRef ds:uri="http://schemas.microsoft.com/sharepoint/v3/contenttype/forms"/>
  </ds:schemaRefs>
</ds:datastoreItem>
</file>

<file path=customXml/itemProps3.xml><?xml version="1.0" encoding="utf-8"?>
<ds:datastoreItem xmlns:ds="http://schemas.openxmlformats.org/officeDocument/2006/customXml" ds:itemID="{0DB0C51A-C902-4ED3-9C1A-FDBEE7A899B6}">
  <ds:schemaRefs>
    <ds:schemaRef ds:uri="101b4245-5a27-4d77-a35b-6424bcce4c76"/>
    <ds:schemaRef ds:uri="4009b735-8480-489f-bbe8-c72bc373718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A4 Paper (210x297 mm)</PresentationFormat>
  <Slides>3</Slides>
  <Notes>0</Notes>
  <HiddenSlides>0</HiddenSlide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Parent  Information  Leaflet </vt:lpstr>
      <vt:lpstr>PowerPoint Presentation</vt:lpstr>
      <vt:lpstr>Intervention  Contract </vt:lpstr>
    </vt:vector>
  </TitlesOfParts>
  <Company>Orchard Hill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Rebecca Boyd</dc:creator>
  <cp:revision>7</cp:revision>
  <cp:lastPrinted>2020-09-18T13:07:54Z</cp:lastPrinted>
  <dcterms:created xsi:type="dcterms:W3CDTF">2018-11-13T14:28:27Z</dcterms:created>
  <dcterms:modified xsi:type="dcterms:W3CDTF">2023-06-23T09:24:53Z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0x010100A0A28C5BD744AB4D8DA9B31EE9B493A6</vt:lpwstr>
  </property>
</Properties>
</file>